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1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0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7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6E3A-4241-4774-B0BC-7D1BB25E4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D641-B16B-4661-A26E-A2155A285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1740" y="1673030"/>
            <a:ext cx="6858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F.Hosseinpanah</a:t>
            </a:r>
          </a:p>
        </p:txBody>
      </p:sp>
    </p:spTree>
    <p:extLst>
      <p:ext uri="{BB962C8B-B14F-4D97-AF65-F5344CB8AC3E}">
        <p14:creationId xmlns:p14="http://schemas.microsoft.com/office/powerpoint/2010/main" val="28888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14500" y="762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               Clinical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9916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50 year old male comes to see you for diabetes review. He has had type 2 diabetes for 5 years and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2 years. He is also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 packs/year). There is no report of typical or atypical cardiovascular symptoms. </a:t>
            </a:r>
          </a:p>
          <a:p>
            <a:pPr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is taking MFN 2g /daily , Sitagliptin 100 mg/daily, Atorvastatin 20 mg /daily,  Captopril 50 mg/daily, </a:t>
            </a:r>
          </a:p>
          <a:p>
            <a:pPr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= 31 </a:t>
            </a:r>
            <a:r>
              <a:rPr lang="en-US" sz="2400" dirty="0">
                <a:solidFill>
                  <a:srgbClr val="FFFF00"/>
                </a:solidFill>
              </a:rPr>
              <a:t>Kg/m</a:t>
            </a:r>
            <a:r>
              <a:rPr lang="en-US" sz="2400" baseline="30000" dirty="0">
                <a:solidFill>
                  <a:srgbClr val="FFFF00"/>
                </a:solidFill>
              </a:rPr>
              <a:t>2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BP= 135/80 mmHg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2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18" y="1880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              Clinical Scenario…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HbA1c 7.8 %,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eGFR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65 </a:t>
            </a: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ml/min/1.73 m</a:t>
            </a:r>
            <a:r>
              <a:rPr lang="sv-SE" sz="2400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TG= 210 mg/dl, HDL=38 mg/dl, LDL= 65 mg/dl</a:t>
            </a:r>
          </a:p>
          <a:p>
            <a:pPr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sz="3600" baseline="3000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uriary albumin excretion= 75 mg</a:t>
            </a:r>
            <a:r>
              <a:rPr lang="sv-SE" sz="360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sv-SE" sz="3600" baseline="3000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v-SE" sz="3600" baseline="30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sz="3600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retinopathy was detected</a:t>
            </a:r>
          </a:p>
          <a:p>
            <a:pPr>
              <a:defRPr/>
            </a:pPr>
            <a:endParaRPr lang="sv-SE" sz="3600" baseline="30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v-SE" sz="3600" baseline="30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v-SE" sz="3600" baseline="30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v-SE" sz="3600" baseline="30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97" y="214816"/>
            <a:ext cx="935694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is the rational behind </a:t>
            </a:r>
            <a:r>
              <a:rPr lang="en-US" sz="3600" b="1" dirty="0">
                <a:solidFill>
                  <a:srgbClr val="FFFF00"/>
                </a:solidFill>
              </a:rPr>
              <a:t>Risk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994" y="2326667"/>
            <a:ext cx="8815976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select patients who are candidate for CAD screening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determine  goal of  BP 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determine goal of dyslipidemia treatment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4608"/>
            <a:ext cx="9144000" cy="5843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"/>
            <a:ext cx="9144000" cy="14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350730"/>
            <a:ext cx="8877159" cy="59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2" y="3106455"/>
            <a:ext cx="8991677" cy="31690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1076745"/>
            <a:ext cx="8877159" cy="44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076745"/>
            <a:ext cx="9144000" cy="19992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3" y="4774489"/>
            <a:ext cx="8991677" cy="14641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300625"/>
            <a:ext cx="8877159" cy="52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1" y="300628"/>
            <a:ext cx="8991676" cy="38343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41" y="801669"/>
            <a:ext cx="8079288" cy="5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75" y="1503126"/>
            <a:ext cx="3851719" cy="345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73" y="1503126"/>
            <a:ext cx="3676355" cy="345718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47193" y="4634631"/>
            <a:ext cx="422738" cy="425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69279" y="4496848"/>
            <a:ext cx="345494" cy="463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5679" y="400926"/>
            <a:ext cx="2240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ADA 2020</a:t>
            </a:r>
          </a:p>
        </p:txBody>
      </p:sp>
    </p:spTree>
    <p:extLst>
      <p:ext uri="{BB962C8B-B14F-4D97-AF65-F5344CB8AC3E}">
        <p14:creationId xmlns:p14="http://schemas.microsoft.com/office/powerpoint/2010/main" val="16629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95" y="463464"/>
            <a:ext cx="8617906" cy="59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97" y="214816"/>
            <a:ext cx="935694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is the rational behind </a:t>
            </a:r>
            <a:r>
              <a:rPr lang="en-US" sz="3600" b="1" dirty="0">
                <a:solidFill>
                  <a:srgbClr val="FFFF00"/>
                </a:solidFill>
              </a:rPr>
              <a:t>Risk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994" y="2326667"/>
            <a:ext cx="8815976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select patients who are candidate for CAD screening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determine  goal of  BP 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determine goal of dyslipidemia treatment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8015"/>
            <a:ext cx="9144000" cy="5694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9309" y="90152"/>
            <a:ext cx="7559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dvTTa9c1b374"/>
              </a:rPr>
              <a:t>Sodium-glucose co-transporter-2 inhibitors and heart failure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6737" y="3645077"/>
            <a:ext cx="8741489" cy="15532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6590"/>
            <a:ext cx="9144000" cy="2571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15" y="3"/>
            <a:ext cx="4083484" cy="1215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4389" y="6370609"/>
            <a:ext cx="824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dvOT27b80385.B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AdvOTaa483906.BI"/>
              </a:rPr>
              <a:t>J Am Heart Assoc</a:t>
            </a:r>
            <a:r>
              <a:rPr lang="en-US" sz="1400" dirty="0">
                <a:solidFill>
                  <a:prstClr val="white"/>
                </a:solidFill>
                <a:latin typeface="AdvOT27b80385.B"/>
              </a:rPr>
              <a:t>. 2020;9:e014908. DOI: 10.1161/JAHA.119.014908.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786" y="4212366"/>
            <a:ext cx="8812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Aim</a:t>
            </a:r>
            <a:r>
              <a:rPr lang="en-US" dirty="0">
                <a:solidFill>
                  <a:srgbClr val="FFFF00"/>
                </a:solidFill>
              </a:rPr>
              <a:t> 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To define the cardiovascular benefits and the effects on key safety outcomes of SGLT2 inhibition, overall and separately among participants </a:t>
            </a:r>
            <a:r>
              <a:rPr lang="en-US" sz="2000" b="1" dirty="0">
                <a:solidFill>
                  <a:srgbClr val="FFFF00"/>
                </a:solidFill>
              </a:rPr>
              <a:t>with and without established CVD, reduced kidney function, or HF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06" y="438412"/>
            <a:ext cx="8530223" cy="588723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62205" y="4809995"/>
            <a:ext cx="8530223" cy="11899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84" y="563674"/>
            <a:ext cx="7964465" cy="61001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99783" y="3958228"/>
            <a:ext cx="7964465" cy="1390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73" y="388310"/>
            <a:ext cx="8354860" cy="61127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99573" y="3795389"/>
            <a:ext cx="8242126" cy="1390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77" y="400834"/>
            <a:ext cx="8567802" cy="615027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99573" y="3795386"/>
            <a:ext cx="8430016" cy="1603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52" y="1944710"/>
            <a:ext cx="8937938" cy="34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5828" y="813396"/>
            <a:ext cx="6207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dvTTa9c1b374"/>
              </a:rPr>
              <a:t>Glucagon-like peptide-1 agonists and heart failure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14155" y="3845490"/>
            <a:ext cx="8937937" cy="764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41680"/>
            <a:ext cx="9144000" cy="3593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1434" y="967942"/>
            <a:ext cx="6838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dvTTa9c1b374"/>
              </a:rPr>
              <a:t>Dipeptidyl peptidase-4 inhibitors and heart failure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3" y="3870542"/>
            <a:ext cx="9028089" cy="7390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02" y="669701"/>
            <a:ext cx="8190001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03" y="1490596"/>
            <a:ext cx="3852575" cy="2594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99" y="3959653"/>
            <a:ext cx="3852576" cy="197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526" y="2292978"/>
            <a:ext cx="3369502" cy="2655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5298" y="350729"/>
            <a:ext cx="24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ADA 2020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69039" y="5523978"/>
            <a:ext cx="1225923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4608"/>
            <a:ext cx="9144000" cy="5843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"/>
            <a:ext cx="9144000" cy="14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54" y="1432189"/>
            <a:ext cx="4706920" cy="48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77" y="1419663"/>
            <a:ext cx="4096009" cy="48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657" y="100210"/>
            <a:ext cx="8802929" cy="12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64" y="365129"/>
            <a:ext cx="885590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Do SGLT-2 inhibitors reduce morbidity and 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mortality</a:t>
            </a:r>
            <a:r>
              <a:rPr lang="en-US" sz="4000" b="1" dirty="0">
                <a:solidFill>
                  <a:schemeClr val="bg1"/>
                </a:solidFill>
              </a:rPr>
              <a:t> in  </a:t>
            </a:r>
            <a:r>
              <a:rPr lang="en-US" sz="4000" b="1" dirty="0" err="1">
                <a:solidFill>
                  <a:srgbClr val="FFFF00"/>
                </a:solidFill>
              </a:rPr>
              <a:t>HFpEF</a:t>
            </a:r>
            <a:r>
              <a:rPr lang="en-US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367" y="2276562"/>
            <a:ext cx="8680537" cy="43513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DELIVER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Dapagliflozin</a:t>
            </a:r>
            <a:r>
              <a:rPr lang="en-US" dirty="0">
                <a:solidFill>
                  <a:schemeClr val="bg1"/>
                </a:solidFill>
              </a:rPr>
              <a:t> Evaluation to Improve </a:t>
            </a:r>
            <a:r>
              <a:rPr lang="en-US" dirty="0" smtClean="0">
                <a:solidFill>
                  <a:schemeClr val="bg1"/>
                </a:solidFill>
              </a:rPr>
              <a:t>the Lives </a:t>
            </a:r>
            <a:r>
              <a:rPr lang="en-US" dirty="0">
                <a:solidFill>
                  <a:schemeClr val="bg1"/>
                </a:solidFill>
              </a:rPr>
              <a:t>of Patients With Preserved Ejection Fraction </a:t>
            </a:r>
            <a:r>
              <a:rPr lang="en-US" dirty="0" smtClean="0">
                <a:solidFill>
                  <a:schemeClr val="bg1"/>
                </a:solidFill>
              </a:rPr>
              <a:t>Heart Failure</a:t>
            </a:r>
            <a:r>
              <a:rPr lang="en-US" dirty="0">
                <a:solidFill>
                  <a:schemeClr val="bg1"/>
                </a:solidFill>
              </a:rPr>
              <a:t>) [NCT03619213]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EMPEROR-Preserved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Empagliflozin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Outcome </a:t>
            </a:r>
            <a:r>
              <a:rPr lang="en-US" dirty="0">
                <a:solidFill>
                  <a:schemeClr val="bg1"/>
                </a:solidFill>
              </a:rPr>
              <a:t>Trial in Patients With Chronic Heart </a:t>
            </a:r>
            <a:r>
              <a:rPr lang="en-US" dirty="0" smtClean="0">
                <a:solidFill>
                  <a:schemeClr val="bg1"/>
                </a:solidFill>
              </a:rPr>
              <a:t>Failure With </a:t>
            </a:r>
            <a:r>
              <a:rPr lang="en-US" dirty="0">
                <a:solidFill>
                  <a:schemeClr val="bg1"/>
                </a:solidFill>
              </a:rPr>
              <a:t>Preserved Ejection Fraction) [</a:t>
            </a:r>
            <a:r>
              <a:rPr lang="en-US" dirty="0" smtClean="0">
                <a:solidFill>
                  <a:schemeClr val="bg1"/>
                </a:solidFill>
              </a:rPr>
              <a:t>NCT03057951]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3" y="12783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 important Unanswered Question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945" y="2418979"/>
            <a:ext cx="8705589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the </a:t>
            </a:r>
            <a:r>
              <a:rPr lang="en-US" sz="3200" dirty="0">
                <a:solidFill>
                  <a:srgbClr val="FFFF00"/>
                </a:solidFill>
              </a:rPr>
              <a:t>optimal method </a:t>
            </a:r>
            <a:r>
              <a:rPr lang="en-US" sz="3200" dirty="0">
                <a:solidFill>
                  <a:schemeClr val="bg1"/>
                </a:solidFill>
              </a:rPr>
              <a:t>to identify patients with type 2 DM at highest risk for developing HF?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36943" y="2217107"/>
            <a:ext cx="8542750" cy="16784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16" y="3"/>
            <a:ext cx="8771984" cy="1747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58" y="577147"/>
            <a:ext cx="8043126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16" y="1902707"/>
            <a:ext cx="86824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Aim</a:t>
            </a:r>
            <a:r>
              <a:rPr lang="en-US" dirty="0" smtClean="0">
                <a:solidFill>
                  <a:schemeClr val="bg1"/>
                </a:solidFill>
              </a:rPr>
              <a:t>: To </a:t>
            </a:r>
            <a:r>
              <a:rPr lang="en-US" dirty="0">
                <a:solidFill>
                  <a:schemeClr val="bg1"/>
                </a:solidFill>
              </a:rPr>
              <a:t>develop and validate a </a:t>
            </a:r>
            <a:r>
              <a:rPr lang="en-US" dirty="0" smtClean="0">
                <a:solidFill>
                  <a:schemeClr val="bg1"/>
                </a:solidFill>
              </a:rPr>
              <a:t>practical clinical </a:t>
            </a:r>
            <a:r>
              <a:rPr lang="en-US" dirty="0">
                <a:solidFill>
                  <a:schemeClr val="bg1"/>
                </a:solidFill>
              </a:rPr>
              <a:t>risk score for HHF in patients with T2DM and assess whether </a:t>
            </a:r>
            <a:r>
              <a:rPr lang="en-US" dirty="0" smtClean="0">
                <a:solidFill>
                  <a:schemeClr val="bg1"/>
                </a:solidFill>
              </a:rPr>
              <a:t>this score </a:t>
            </a:r>
            <a:r>
              <a:rPr lang="en-US" dirty="0">
                <a:solidFill>
                  <a:schemeClr val="bg1"/>
                </a:solidFill>
              </a:rPr>
              <a:t>can identify high-risk patients with T2DM who have the </a:t>
            </a:r>
            <a:r>
              <a:rPr lang="en-US" dirty="0" smtClean="0">
                <a:solidFill>
                  <a:schemeClr val="bg1"/>
                </a:solidFill>
              </a:rPr>
              <a:t>greatest reduction </a:t>
            </a:r>
            <a:r>
              <a:rPr lang="en-US" dirty="0">
                <a:solidFill>
                  <a:schemeClr val="bg1"/>
                </a:solidFill>
              </a:rPr>
              <a:t>in risk for HHF with a </a:t>
            </a:r>
            <a:r>
              <a:rPr lang="en-US" dirty="0" smtClean="0">
                <a:solidFill>
                  <a:schemeClr val="bg1"/>
                </a:solidFill>
              </a:rPr>
              <a:t>SGLT2 inhibitor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clinical risk score for HHF in 8212 </a:t>
            </a:r>
            <a:r>
              <a:rPr lang="en-US" dirty="0" smtClean="0">
                <a:solidFill>
                  <a:schemeClr val="bg1"/>
                </a:solidFill>
              </a:rPr>
              <a:t>patients with </a:t>
            </a:r>
            <a:r>
              <a:rPr lang="en-US" dirty="0">
                <a:solidFill>
                  <a:schemeClr val="bg1"/>
                </a:solidFill>
              </a:rPr>
              <a:t>T2DM in the placebo arm of </a:t>
            </a:r>
            <a:r>
              <a:rPr lang="en-US" dirty="0">
                <a:solidFill>
                  <a:srgbClr val="FFFF00"/>
                </a:solidFill>
              </a:rPr>
              <a:t>SAVOR-TIMI </a:t>
            </a:r>
            <a:r>
              <a:rPr lang="en-US" dirty="0" smtClean="0">
                <a:solidFill>
                  <a:srgbClr val="FFFF00"/>
                </a:solidFill>
              </a:rPr>
              <a:t>53 </a:t>
            </a:r>
            <a:r>
              <a:rPr lang="en-US" dirty="0" smtClean="0">
                <a:solidFill>
                  <a:schemeClr val="bg1"/>
                </a:solidFill>
              </a:rPr>
              <a:t>was developed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score </a:t>
            </a:r>
            <a:r>
              <a:rPr lang="en-US" dirty="0" smtClean="0">
                <a:solidFill>
                  <a:schemeClr val="bg1"/>
                </a:solidFill>
              </a:rPr>
              <a:t>was validated in </a:t>
            </a:r>
            <a:r>
              <a:rPr lang="en-US" dirty="0">
                <a:solidFill>
                  <a:schemeClr val="bg1"/>
                </a:solidFill>
              </a:rPr>
              <a:t>8578 patients </a:t>
            </a:r>
            <a:r>
              <a:rPr lang="en-US" dirty="0" smtClean="0">
                <a:solidFill>
                  <a:schemeClr val="bg1"/>
                </a:solidFill>
              </a:rPr>
              <a:t>with T2DM </a:t>
            </a:r>
            <a:r>
              <a:rPr lang="en-US" dirty="0">
                <a:solidFill>
                  <a:schemeClr val="bg1"/>
                </a:solidFill>
              </a:rPr>
              <a:t>in the placebo arm of </a:t>
            </a:r>
            <a:r>
              <a:rPr lang="en-US" dirty="0">
                <a:solidFill>
                  <a:srgbClr val="FFFF00"/>
                </a:solidFill>
              </a:rPr>
              <a:t>DECLARE-TIMI 58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Relative </a:t>
            </a:r>
            <a:r>
              <a:rPr lang="en-US" dirty="0">
                <a:solidFill>
                  <a:schemeClr val="bg1"/>
                </a:solidFill>
              </a:rPr>
              <a:t>and absolute risk reductions in HHF with </a:t>
            </a:r>
            <a:r>
              <a:rPr lang="en-US" dirty="0" smtClean="0">
                <a:solidFill>
                  <a:schemeClr val="bg1"/>
                </a:solidFill>
              </a:rPr>
              <a:t>SGLT-2 </a:t>
            </a:r>
            <a:r>
              <a:rPr lang="en-US" dirty="0">
                <a:solidFill>
                  <a:schemeClr val="bg1"/>
                </a:solidFill>
              </a:rPr>
              <a:t>inhibitor </a:t>
            </a:r>
            <a:r>
              <a:rPr lang="en-US" dirty="0" err="1">
                <a:solidFill>
                  <a:schemeClr val="bg1"/>
                </a:solidFill>
              </a:rPr>
              <a:t>dapagliflozin</a:t>
            </a:r>
            <a:r>
              <a:rPr lang="en-US" dirty="0">
                <a:solidFill>
                  <a:schemeClr val="bg1"/>
                </a:solidFill>
              </a:rPr>
              <a:t> were assessed by baseline HHF risk.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10216" y="3554120"/>
            <a:ext cx="8682420" cy="25460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6073" y="6408783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HelveticaNeueLTStd-CnO"/>
              </a:rPr>
              <a:t>Circulation. </a:t>
            </a:r>
            <a:r>
              <a:rPr lang="en-US" dirty="0">
                <a:solidFill>
                  <a:prstClr val="white"/>
                </a:solidFill>
                <a:latin typeface="HelveticaNeueLTStd-Cn"/>
              </a:rPr>
              <a:t>2019;140:1569–1577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pvoice.com.au/wp-content/uploads/2019/12/TRS-1024x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97797"/>
            <a:ext cx="8988425" cy="57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6841" y="5806557"/>
            <a:ext cx="882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en Sans"/>
              </a:rPr>
              <a:t>Patients scoring 0 points were low risk of developing HF, those with 1 point were in intermediate risk, those with 2 points were high risk while those with 3 points or more were classed as very high risk.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25" y="475992"/>
            <a:ext cx="8467594" cy="60250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52595" y="4334009"/>
            <a:ext cx="1352811" cy="5135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6918" y="2782869"/>
            <a:ext cx="1352811" cy="5135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7993" y="3586623"/>
            <a:ext cx="1352811" cy="5135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78037" y="841335"/>
            <a:ext cx="1352811" cy="5135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18" y="1077241"/>
            <a:ext cx="8550001" cy="56861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515" y="-10284"/>
            <a:ext cx="8586660" cy="10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42" y="708341"/>
            <a:ext cx="7791719" cy="5731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8177" y="62007"/>
            <a:ext cx="611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dvTTa9c1b374"/>
              </a:rPr>
              <a:t>Impact of glucose-lowering drugs on heart failure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12726" y="3958225"/>
            <a:ext cx="4809995" cy="113986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350730"/>
            <a:ext cx="8877159" cy="59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2" y="3106455"/>
            <a:ext cx="8991677" cy="31690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1076745"/>
            <a:ext cx="8877159" cy="44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076745"/>
            <a:ext cx="9144000" cy="19992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3" y="4774489"/>
            <a:ext cx="8991677" cy="14641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1" y="300625"/>
            <a:ext cx="8877159" cy="52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1" y="300628"/>
            <a:ext cx="8991676" cy="38343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41" y="801669"/>
            <a:ext cx="8079288" cy="5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75" y="1503126"/>
            <a:ext cx="3851719" cy="345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73" y="1503126"/>
            <a:ext cx="3676355" cy="345718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47193" y="4634631"/>
            <a:ext cx="422738" cy="425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69279" y="4496848"/>
            <a:ext cx="345494" cy="463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5679" y="400926"/>
            <a:ext cx="2240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ADA 2020</a:t>
            </a:r>
          </a:p>
        </p:txBody>
      </p:sp>
    </p:spTree>
    <p:extLst>
      <p:ext uri="{BB962C8B-B14F-4D97-AF65-F5344CB8AC3E}">
        <p14:creationId xmlns:p14="http://schemas.microsoft.com/office/powerpoint/2010/main" val="31491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95" y="463464"/>
            <a:ext cx="8617906" cy="59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466</Words>
  <Application>Microsoft Office PowerPoint</Application>
  <PresentationFormat>Widescreen</PresentationFormat>
  <Paragraphs>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AdvOT27b80385.B</vt:lpstr>
      <vt:lpstr>AdvOTaa483906.BI</vt:lpstr>
      <vt:lpstr>AdvTTa9c1b374</vt:lpstr>
      <vt:lpstr>Arial</vt:lpstr>
      <vt:lpstr>Calibri</vt:lpstr>
      <vt:lpstr>Calibri Light</vt:lpstr>
      <vt:lpstr>HelveticaNeueLTStd-Cn</vt:lpstr>
      <vt:lpstr>HelveticaNeueLTStd-CnO</vt:lpstr>
      <vt:lpstr>Open Sans</vt:lpstr>
      <vt:lpstr>Verdana</vt:lpstr>
      <vt:lpstr>1_Office Theme</vt:lpstr>
      <vt:lpstr>PowerPoint Presentation</vt:lpstr>
      <vt:lpstr>What is the rational behind Risk stratification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Clinical Scenario</vt:lpstr>
      <vt:lpstr>              Clinical Scenario…</vt:lpstr>
      <vt:lpstr>What is the rational behind Risk stratification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SGLT-2 inhibitors reduce morbidity and mortality in  HFpEF?</vt:lpstr>
      <vt:lpstr>An important Unanswered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Somayeh Layeghi</dc:creator>
  <cp:lastModifiedBy>فرهاد حسین پناه</cp:lastModifiedBy>
  <cp:revision>3</cp:revision>
  <dcterms:created xsi:type="dcterms:W3CDTF">2020-09-24T15:38:14Z</dcterms:created>
  <dcterms:modified xsi:type="dcterms:W3CDTF">2020-10-12T06:11:49Z</dcterms:modified>
</cp:coreProperties>
</file>